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71" r:id="rId3"/>
    <p:sldId id="372" r:id="rId4"/>
    <p:sldId id="264" r:id="rId5"/>
    <p:sldId id="263" r:id="rId6"/>
    <p:sldId id="373" r:id="rId7"/>
    <p:sldId id="261" r:id="rId8"/>
    <p:sldId id="374" r:id="rId9"/>
    <p:sldId id="259" r:id="rId10"/>
    <p:sldId id="258" r:id="rId11"/>
    <p:sldId id="375" r:id="rId12"/>
    <p:sldId id="256" r:id="rId13"/>
    <p:sldId id="392" r:id="rId14"/>
    <p:sldId id="393" r:id="rId15"/>
    <p:sldId id="394" r:id="rId16"/>
    <p:sldId id="3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0996F-D4E2-2C49-B226-8FE92E98FB1F}" v="33" dt="2020-11-29T08:58:24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 shadeToTitle="1">
        <a:gradFill rotWithShape="0">
          <a:gsLst>
            <a:gs pos="0">
              <a:srgbClr val="0033CC"/>
            </a:gs>
            <a:gs pos="100000">
              <a:srgbClr val="0033CC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AD485B1-60F4-7545-A7D8-5BECF44E79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133601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s-ES" noProof="0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A399395-5084-234F-B069-19CB10BE4E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altLang="es-E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879156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28DB-588A-B543-89F1-68F13BBFE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27298-B169-E842-9D87-FFC117553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02842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549E4F-948A-D646-99E8-B021C903E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152401"/>
            <a:ext cx="2743200" cy="61261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ED7E7-399A-614A-9635-D0D8DDF57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52401"/>
            <a:ext cx="8026400" cy="61261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741820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5989D-2BE1-F841-9B81-9580EA214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83222-8416-0C45-B73E-D8B9492A45D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295400"/>
            <a:ext cx="5384800" cy="49831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1893F80C-9F70-BF4F-864D-6433788BBB5D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6197600" y="1295400"/>
            <a:ext cx="5384800" cy="498316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33888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D748-3B9D-3040-A0C2-F3689837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F9B80-2667-FC4C-B67A-B28A7E768C1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295400"/>
            <a:ext cx="5384800" cy="49831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21A27-7530-9540-A3B4-9DD6EBC658C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384800" cy="241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23BE4B-36E3-E44A-A8DB-2D3EC9E3103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862389"/>
            <a:ext cx="5384800" cy="2416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696451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58A32-1359-874F-B6AB-82CF4E2C91C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152401"/>
            <a:ext cx="10972800" cy="61261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218028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0CCA1-E83B-714A-9DB6-CEC3D89D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4A8E841-7E25-8E44-A326-D04F9CA560E9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295400"/>
            <a:ext cx="10972800" cy="498316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328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4F25B-9327-8347-9517-9DBCAD2C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74235-C264-C845-9FD5-55560DF05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38421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266C4-D3B1-D347-8005-3FF41D1D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E6B42-9AEE-904C-BF15-35AD87917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26129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D47D5-5FD4-D346-97FD-7F861063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0044F-65F7-004A-ABFF-E3BCCEDE1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49831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C4542-B32C-1B49-BD0C-6951504C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49831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78200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F4F1-BCEA-6D44-A977-44A33DE5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0F39F-F17B-3843-A70F-2C3D4ED77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C918D-5678-A84B-863F-53969F654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60528-DD07-7749-BD81-D89006812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EEA6B3-BBB3-BC46-998A-BCC6FDFDF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574064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3486-FB51-C04B-ABA8-A97D0C1AF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34193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3863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3691-5664-464A-9932-C914F690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270C8-2FA5-8745-ADC3-7D9DEAD5B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06DD4-C642-6F47-BA7A-080BD0ACA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5780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8A9F-92C4-2947-BAF4-3F94A547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65036-DE5A-724A-B657-AA4E8237E4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1D9D1-0563-6949-B544-8054D1EA9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24057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CC">
                <a:gamma/>
                <a:shade val="46275"/>
                <a:invGamma/>
              </a:srgbClr>
            </a:gs>
            <a:gs pos="100000">
              <a:srgbClr val="00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AAB14BA-5A27-C44B-9573-A5E5E97A0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50FE459-C39E-5B40-A8C5-84ABBB7A1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1097280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614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9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7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5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ilip.veerasingam/videos/3839568772722048" TargetMode="External"/><Relationship Id="rId2" Type="http://schemas.openxmlformats.org/officeDocument/2006/relationships/hyperlink" Target="https://www.youtube.com/watch?v=owFT2e8h7lw&amp;feature=youtu.be&amp;fbclid=IwAR2n6iIr01NN1GciQs5dVMSj2mRemN40VMgghG21VynII5uWmke7OZQsIx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ytimes.com/live/2020/pfizer-covid-19-vaccin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BD36BF-A695-B04D-A550-4E1173227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6109" y="4001163"/>
            <a:ext cx="10216659" cy="2434806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FFFF00"/>
                </a:solidFill>
                <a:latin typeface="Chalkboard" panose="03050602040202020205" pitchFamily="66" charset="77"/>
              </a:rPr>
              <a:t>COVID (SARS-Cov-2) and 22q11.2 deletion</a:t>
            </a:r>
          </a:p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rgbClr val="FFFF00"/>
                </a:solidFill>
                <a:latin typeface="Chalkboard" panose="03050602040202020205" pitchFamily="66" charset="77"/>
              </a:rPr>
              <a:t>Slides courtesy of Kathleen Sullivan (CHOP) and Hilary Joyce (</a:t>
            </a:r>
            <a:r>
              <a:rPr lang="en-US" sz="3200" b="1" dirty="0" err="1">
                <a:solidFill>
                  <a:srgbClr val="FFFF00"/>
                </a:solidFill>
                <a:latin typeface="Chalkboard" panose="03050602040202020205" pitchFamily="66" charset="77"/>
              </a:rPr>
              <a:t>MaxAppeal</a:t>
            </a:r>
            <a:r>
              <a:rPr lang="en-US" sz="3200" b="1" dirty="0">
                <a:solidFill>
                  <a:srgbClr val="FFFF00"/>
                </a:solidFill>
                <a:latin typeface="Chalkboard" panose="03050602040202020205" pitchFamily="66" charset="77"/>
              </a:rPr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244098-90C4-C74A-91AF-CAE9D52F9A0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67574" y="613813"/>
            <a:ext cx="11042469" cy="281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6790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239D46C-5E1C-9747-A26D-E2591B3FAF1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72209" y="705678"/>
            <a:ext cx="9521687" cy="5764696"/>
          </a:xfrm>
        </p:spPr>
      </p:pic>
    </p:spTree>
    <p:extLst>
      <p:ext uri="{BB962C8B-B14F-4D97-AF65-F5344CB8AC3E}">
        <p14:creationId xmlns:p14="http://schemas.microsoft.com/office/powerpoint/2010/main" val="347982643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A7575-903F-AA48-9E9C-F6DE43F3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888" y="2705101"/>
            <a:ext cx="7886700" cy="1574006"/>
          </a:xfrm>
        </p:spPr>
        <p:txBody>
          <a:bodyPr/>
          <a:lstStyle/>
          <a:p>
            <a:pPr algn="ctr"/>
            <a:r>
              <a:rPr lang="en-US" b="1" dirty="0">
                <a:latin typeface="Chalkboard" panose="03050602040202020205" pitchFamily="66" charset="77"/>
              </a:rPr>
              <a:t>Make up of our Immune system</a:t>
            </a:r>
          </a:p>
        </p:txBody>
      </p:sp>
    </p:spTree>
    <p:extLst>
      <p:ext uri="{BB962C8B-B14F-4D97-AF65-F5344CB8AC3E}">
        <p14:creationId xmlns:p14="http://schemas.microsoft.com/office/powerpoint/2010/main" val="66629163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100000">
              <a:srgbClr val="00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3733FBE-1AE2-8949-8D83-0436165A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467" y="987029"/>
            <a:ext cx="7945066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21D063-9DC7-084D-9FED-3E6B0C1AAE36}"/>
              </a:ext>
            </a:extLst>
          </p:cNvPr>
          <p:cNvSpPr txBox="1"/>
          <p:nvPr/>
        </p:nvSpPr>
        <p:spPr>
          <a:xfrm>
            <a:off x="5124452" y="214700"/>
            <a:ext cx="273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Bradley Hand" pitchFamily="2" charset="77"/>
              </a:rPr>
              <a:t>Innate Immunity: Cavalry leading defense: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Bradley Hand" pitchFamily="2" charset="77"/>
              </a:rPr>
              <a:t>Interferons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Bradley Hand" pitchFamily="2" charset="77"/>
              </a:rPr>
              <a:t>/ cytokines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25FDE-CB26-7F42-96E0-E295C8E01664}"/>
              </a:ext>
            </a:extLst>
          </p:cNvPr>
          <p:cNvSpPr txBox="1"/>
          <p:nvPr/>
        </p:nvSpPr>
        <p:spPr>
          <a:xfrm>
            <a:off x="1885950" y="112395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Neutrophils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17B802-46A9-E546-807F-B42C184AAF4A}"/>
              </a:ext>
            </a:extLst>
          </p:cNvPr>
          <p:cNvSpPr txBox="1"/>
          <p:nvPr/>
        </p:nvSpPr>
        <p:spPr>
          <a:xfrm>
            <a:off x="8362951" y="-474464"/>
            <a:ext cx="153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Macrophages</a:t>
            </a:r>
          </a:p>
        </p:txBody>
      </p:sp>
      <p:sp>
        <p:nvSpPr>
          <p:cNvPr id="12" name="Curved Left Arrow 11">
            <a:extLst>
              <a:ext uri="{FF2B5EF4-FFF2-40B4-BE49-F238E27FC236}">
                <a16:creationId xmlns:a16="http://schemas.microsoft.com/office/drawing/2014/main" id="{647E0077-AD26-F746-84F0-292263AC87E2}"/>
              </a:ext>
            </a:extLst>
          </p:cNvPr>
          <p:cNvSpPr/>
          <p:nvPr/>
        </p:nvSpPr>
        <p:spPr>
          <a:xfrm>
            <a:off x="9734246" y="592114"/>
            <a:ext cx="334286" cy="5318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ular Arrow 15">
            <a:extLst>
              <a:ext uri="{FF2B5EF4-FFF2-40B4-BE49-F238E27FC236}">
                <a16:creationId xmlns:a16="http://schemas.microsoft.com/office/drawing/2014/main" id="{DAD4B92E-7CB3-DF4C-B404-E4DF4A3E7BC2}"/>
              </a:ext>
            </a:extLst>
          </p:cNvPr>
          <p:cNvSpPr/>
          <p:nvPr/>
        </p:nvSpPr>
        <p:spPr>
          <a:xfrm>
            <a:off x="2505182" y="760402"/>
            <a:ext cx="914400" cy="74116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7718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>
                <a:gamma/>
                <a:shade val="46275"/>
                <a:invGamma/>
              </a:srgbClr>
            </a:gs>
            <a:gs pos="100000">
              <a:srgbClr val="00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878A-4990-794D-BCB7-29B07E1DD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halkboard" panose="03050602040202020205" pitchFamily="66" charset="77"/>
              </a:rPr>
              <a:t>Immune system in people with </a:t>
            </a:r>
            <a:br>
              <a:rPr lang="en-US" b="1" dirty="0">
                <a:latin typeface="Chalkboard" panose="03050602040202020205" pitchFamily="66" charset="77"/>
              </a:rPr>
            </a:br>
            <a:r>
              <a:rPr lang="en-US" b="1" dirty="0">
                <a:latin typeface="Chalkboard" panose="03050602040202020205" pitchFamily="66" charset="77"/>
              </a:rPr>
              <a:t>22q 11.2 deletion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B38E5-149D-F34B-BA2F-4927C7C94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 cells are manufactured and educated in the thymus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People with 22q deletion may have reduced T cells and T cell dependent immunity in first 2 years of life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large majority have normal protective immunity after this 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Consensus on immunization: Can have live viral vaccines once T cell numbers are above 400, and shown to have normal responses to other T cell dependent vaccines: Tetanus, Hib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Virtually everybody is protected against MMR, Chicken Pox.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 good news about effectiveness of </a:t>
            </a:r>
            <a:r>
              <a:rPr lang="en-US" sz="2800" dirty="0" err="1"/>
              <a:t>Covid</a:t>
            </a:r>
            <a:r>
              <a:rPr lang="en-US" sz="2800" dirty="0"/>
              <a:t> vaccine!</a:t>
            </a:r>
          </a:p>
        </p:txBody>
      </p:sp>
    </p:spTree>
    <p:extLst>
      <p:ext uri="{BB962C8B-B14F-4D97-AF65-F5344CB8AC3E}">
        <p14:creationId xmlns:p14="http://schemas.microsoft.com/office/powerpoint/2010/main" val="223856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1048-2BCD-B84B-98E7-57B5C8D6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halkboard" panose="03050602040202020205" pitchFamily="66" charset="77"/>
              </a:rPr>
              <a:t>Vaccines against </a:t>
            </a:r>
            <a:r>
              <a:rPr lang="en-US" b="1" dirty="0" err="1">
                <a:latin typeface="Chalkboard" panose="03050602040202020205" pitchFamily="66" charset="77"/>
              </a:rPr>
              <a:t>Covid</a:t>
            </a:r>
            <a:r>
              <a:rPr lang="en-US" b="1" dirty="0">
                <a:latin typeface="Chalkboard" panose="03050602040202020205" pitchFamily="66" charset="77"/>
              </a:rPr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63993-7A07-F54E-A4B9-2DB7B0834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Chalkboard" panose="03050602040202020205" pitchFamily="66" charset="77"/>
              </a:rPr>
              <a:t>Over 200 being tested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Chalkboard" panose="03050602040202020205" pitchFamily="66" charset="77"/>
              </a:rPr>
              <a:t>All aim to induce immune response to spike protein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Chalkboard" panose="03050602040202020205" pitchFamily="66" charset="77"/>
              </a:rPr>
              <a:t>RNA vaccines: very promising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Chalkboard" panose="03050602040202020205" pitchFamily="66" charset="77"/>
              </a:rPr>
              <a:t>Oxford vaccine : Spike protein inserted into weakened “cold” virus found in Chimpanzee poo!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Chalkboard" panose="03050602040202020205" pitchFamily="66" charset="77"/>
              </a:rPr>
              <a:t>Not very clever in trying to ‘massage’ data to win publicity war.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Chalkboard" panose="03050602040202020205" pitchFamily="66" charset="77"/>
              </a:rPr>
              <a:t>IMHO : When full information is available will be 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Chalkboard" panose="03050602040202020205" pitchFamily="66" charset="77"/>
              </a:rPr>
              <a:t>Are they Safe: UK/EU regulators are trustworthy</a:t>
            </a:r>
          </a:p>
          <a:p>
            <a:pPr marL="0" indent="0"/>
            <a:endParaRPr lang="en-US" b="1" dirty="0">
              <a:latin typeface="Chalkboard" panose="03050602040202020205" pitchFamily="66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7202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9C112-A674-BD4C-8A58-BDF6D9B7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Vaccines what we don’t know: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7974D-B4CF-614D-810B-F4250E5AD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latin typeface="Bradley Hand" pitchFamily="2" charset="77"/>
              </a:rPr>
              <a:t>How long will protection last: not known</a:t>
            </a:r>
          </a:p>
          <a:p>
            <a:r>
              <a:rPr lang="en-US" b="1" dirty="0">
                <a:latin typeface="Bradley Hand" pitchFamily="2" charset="77"/>
              </a:rPr>
              <a:t>May need boosters</a:t>
            </a:r>
          </a:p>
          <a:p>
            <a:endParaRPr lang="en-US" b="1" dirty="0">
              <a:latin typeface="Bradley Hand" pitchFamily="2" charset="77"/>
            </a:endParaRPr>
          </a:p>
          <a:p>
            <a:r>
              <a:rPr lang="en-US" b="1" dirty="0">
                <a:latin typeface="Bradley Hand" pitchFamily="2" charset="77"/>
              </a:rPr>
              <a:t>What will I personally do:</a:t>
            </a:r>
          </a:p>
          <a:p>
            <a:pPr lvl="1"/>
            <a:r>
              <a:rPr lang="en-US" b="1" dirty="0">
                <a:latin typeface="Bradley Hand" pitchFamily="2" charset="77"/>
              </a:rPr>
              <a:t>Having avoided infection now that we are in the home stretch , I am going to avoid exposure to infection until I am vaccinated.</a:t>
            </a:r>
          </a:p>
          <a:p>
            <a:pPr lvl="1"/>
            <a:r>
              <a:rPr lang="en-US" b="1" dirty="0">
                <a:latin typeface="Bradley Hand" pitchFamily="2" charset="77"/>
              </a:rPr>
              <a:t>Masks, hand hygiene, avoiding crowded places, including ‘pubs’</a:t>
            </a:r>
          </a:p>
          <a:p>
            <a:pPr lvl="1"/>
            <a:r>
              <a:rPr lang="en-US" b="1" dirty="0">
                <a:latin typeface="Bradley Hand" pitchFamily="2" charset="77"/>
              </a:rPr>
              <a:t>I do go food shopping with social distancing</a:t>
            </a:r>
          </a:p>
          <a:p>
            <a:pPr lvl="1"/>
            <a:r>
              <a:rPr lang="en-US" b="1" dirty="0">
                <a:latin typeface="Bradley Hand" pitchFamily="2" charset="77"/>
              </a:rPr>
              <a:t>Restrained Christmas: Aim to have knees up for Easter</a:t>
            </a:r>
          </a:p>
        </p:txBody>
      </p:sp>
    </p:spTree>
    <p:extLst>
      <p:ext uri="{BB962C8B-B14F-4D97-AF65-F5344CB8AC3E}">
        <p14:creationId xmlns:p14="http://schemas.microsoft.com/office/powerpoint/2010/main" val="372527472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AD31-177A-9A4A-A67D-70255007B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halkboard" panose="03050602040202020205" pitchFamily="66" charset="77"/>
              </a:rPr>
              <a:t>You tube posts to watch: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CAFF4-76C1-1042-9EBF-FAFA09036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https://www.youtube.com/watch?v=owFT2e8h7lw&amp;feature=youtu.be&amp;fbclid=IwAR2n6iIr01NN1GciQs5dVMSj2mRemN40VMgghG21VynII5uWmke7OZQsIxU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https://www.facebook.com/philip.veerasingam/videos/3839568772722048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https://www.nytimes.com/live/2020/pfizer-covid-19-vaccine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220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2BD8-EB73-C041-9330-0BA1F74B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065" y="626166"/>
            <a:ext cx="7546848" cy="89154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halkboard" panose="03050602040202020205" pitchFamily="66" charset="77"/>
              </a:rPr>
              <a:t>What am I going to cover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19E924-98BE-3D49-8A24-F0096070D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09" y="2038983"/>
            <a:ext cx="9293087" cy="436181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during </a:t>
            </a:r>
            <a:r>
              <a:rPr lang="en-US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infection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immune system react to </a:t>
            </a:r>
            <a:r>
              <a:rPr lang="en-US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infection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 system and 22q 11.2 deletion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to those with a weakened immune system who are infected with Covid-19?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vaccines effective in those with 22q 11.2 deletion?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Vaccines against Covid-19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 get vaccinated against </a:t>
            </a:r>
            <a:r>
              <a:rPr lang="en-US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YES</a:t>
            </a:r>
          </a:p>
          <a:p>
            <a:pPr marL="0" indent="0">
              <a:lnSpc>
                <a:spcPct val="90000"/>
              </a:lnSpc>
            </a:pPr>
            <a:endParaRPr lang="en-US" b="1" dirty="0">
              <a:solidFill>
                <a:srgbClr val="404040"/>
              </a:solidFill>
              <a:latin typeface="Chalkboard" panose="03050602040202020205" pitchFamily="66" charset="77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9668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15833-4496-CA46-9F66-736193BD0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661" y="1274291"/>
            <a:ext cx="9213573" cy="3257952"/>
          </a:xfrm>
        </p:spPr>
        <p:txBody>
          <a:bodyPr/>
          <a:lstStyle/>
          <a:p>
            <a:pPr algn="ctr"/>
            <a:r>
              <a:rPr lang="en-US" b="1" dirty="0">
                <a:latin typeface="Chalkboard" panose="03050602040202020205" pitchFamily="66" charset="77"/>
              </a:rPr>
              <a:t>What happens during Covid-19 infection</a:t>
            </a:r>
          </a:p>
        </p:txBody>
      </p:sp>
    </p:spTree>
    <p:extLst>
      <p:ext uri="{BB962C8B-B14F-4D97-AF65-F5344CB8AC3E}">
        <p14:creationId xmlns:p14="http://schemas.microsoft.com/office/powerpoint/2010/main" val="417314799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F522-F041-5848-A42B-0ED33BEB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99"/>
            <a:ext cx="10972800" cy="1388165"/>
          </a:xfrm>
        </p:spPr>
        <p:txBody>
          <a:bodyPr/>
          <a:lstStyle/>
          <a:p>
            <a:r>
              <a:rPr lang="en-US" sz="4000" dirty="0"/>
              <a:t>Time course of Covid-19 infection</a:t>
            </a:r>
          </a:p>
        </p:txBody>
      </p:sp>
      <p:pic>
        <p:nvPicPr>
          <p:cNvPr id="5" name="Content Placeholder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D7DFF659-DE11-6244-8447-E609211B2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243" y="1383216"/>
            <a:ext cx="10286999" cy="5322385"/>
          </a:xfrm>
        </p:spPr>
      </p:pic>
    </p:spTree>
    <p:extLst>
      <p:ext uri="{BB962C8B-B14F-4D97-AF65-F5344CB8AC3E}">
        <p14:creationId xmlns:p14="http://schemas.microsoft.com/office/powerpoint/2010/main" val="9008245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484B1-6EF1-1643-9D3F-C87FE924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8392"/>
            <a:ext cx="9273209" cy="948572"/>
          </a:xfrm>
        </p:spPr>
        <p:txBody>
          <a:bodyPr vert="horz" wrap="square" lIns="205740" tIns="137160" rIns="205740" bIns="137160" numCol="1" rtlCol="0" anchor="ctr" anchorCtr="1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Outcome of Covid-19 infection</a:t>
            </a:r>
          </a:p>
        </p:txBody>
      </p:sp>
      <p:pic>
        <p:nvPicPr>
          <p:cNvPr id="5" name="Content Placeholder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4C0DC18-0275-894B-8020-23E087ECC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557" y="1231383"/>
            <a:ext cx="10108094" cy="551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0015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Diagram&#10;&#10;Description automatically generated">
            <a:extLst>
              <a:ext uri="{FF2B5EF4-FFF2-40B4-BE49-F238E27FC236}">
                <a16:creationId xmlns:a16="http://schemas.microsoft.com/office/drawing/2014/main" id="{107783E3-D227-8748-8E44-D0FFC34769F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81475" y="1034445"/>
            <a:ext cx="9231690" cy="5425345"/>
          </a:xfrm>
        </p:spPr>
      </p:pic>
    </p:spTree>
    <p:extLst>
      <p:ext uri="{BB962C8B-B14F-4D97-AF65-F5344CB8AC3E}">
        <p14:creationId xmlns:p14="http://schemas.microsoft.com/office/powerpoint/2010/main" val="19821952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7627B1B-FF60-2447-9BDE-5AF1B69A2FA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43000" y="594847"/>
            <a:ext cx="9825504" cy="5835770"/>
          </a:xfrm>
        </p:spPr>
      </p:pic>
    </p:spTree>
    <p:extLst>
      <p:ext uri="{BB962C8B-B14F-4D97-AF65-F5344CB8AC3E}">
        <p14:creationId xmlns:p14="http://schemas.microsoft.com/office/powerpoint/2010/main" val="378210616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2317F-B9D2-E742-8B74-0D299F428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halkboard" panose="03050602040202020205" pitchFamily="66" charset="77"/>
              </a:rPr>
              <a:t>Who are at greater risk of dying from Covid-19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E849D6C-008F-F945-9EE7-11DDF0B5D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365" y="1232452"/>
            <a:ext cx="9740347" cy="5236500"/>
          </a:xfrm>
        </p:spPr>
      </p:pic>
    </p:spTree>
    <p:extLst>
      <p:ext uri="{BB962C8B-B14F-4D97-AF65-F5344CB8AC3E}">
        <p14:creationId xmlns:p14="http://schemas.microsoft.com/office/powerpoint/2010/main" val="13385172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EDBA-6AC5-ED4F-9140-76DD1303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9426" cy="1358348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Chalkboard" panose="03050602040202020205" pitchFamily="66" charset="77"/>
              </a:rPr>
              <a:t>What happens to people with a defective immune system who get Covid-19 infection?</a:t>
            </a:r>
          </a:p>
        </p:txBody>
      </p:sp>
      <p:pic>
        <p:nvPicPr>
          <p:cNvPr id="9" name="Content Placeholder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1D4811-69B2-8F48-86C8-5F9A8413E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049" y="1310021"/>
            <a:ext cx="8494316" cy="523671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075B42-63DE-C740-AD44-41DDA646B81F}"/>
              </a:ext>
            </a:extLst>
          </p:cNvPr>
          <p:cNvSpPr txBox="1"/>
          <p:nvPr/>
        </p:nvSpPr>
        <p:spPr>
          <a:xfrm>
            <a:off x="6096000" y="4238414"/>
            <a:ext cx="40472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halkboard" panose="03050602040202020205" pitchFamily="66" charset="77"/>
              </a:rPr>
              <a:t>If adequately treated for HIV: same as normal people</a:t>
            </a:r>
          </a:p>
          <a:p>
            <a:pPr marL="214313" indent="-2143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  <a:latin typeface="Chalkboard" panose="03050602040202020205" pitchFamily="66" charset="77"/>
            </a:endParaRPr>
          </a:p>
          <a:p>
            <a:pPr marL="214313" indent="-2143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halkboard" panose="03050602040202020205" pitchFamily="66" charset="77"/>
              </a:rPr>
              <a:t>If in South Africa 2-3 X  increased death rate</a:t>
            </a:r>
          </a:p>
        </p:txBody>
      </p:sp>
    </p:spTree>
    <p:extLst>
      <p:ext uri="{BB962C8B-B14F-4D97-AF65-F5344CB8AC3E}">
        <p14:creationId xmlns:p14="http://schemas.microsoft.com/office/powerpoint/2010/main" val="10521024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lidemaster 1">
  <a:themeElements>
    <a:clrScheme name="slidemaster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master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" charset="0"/>
          </a:defRPr>
        </a:defPPr>
      </a:lstStyle>
    </a:lnDef>
  </a:objectDefaults>
  <a:extraClrSchemeLst>
    <a:extraClrScheme>
      <a:clrScheme name="slidemaster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master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master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master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master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master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master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master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master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master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master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master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lidemaster 1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423</Words>
  <Application>Microsoft Office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Bradley Hand</vt:lpstr>
      <vt:lpstr>Chalkboard</vt:lpstr>
      <vt:lpstr>slidemaster 1</vt:lpstr>
      <vt:lpstr>PowerPoint Presentation</vt:lpstr>
      <vt:lpstr>What am I going to cover today</vt:lpstr>
      <vt:lpstr>What happens during Covid-19 infection</vt:lpstr>
      <vt:lpstr>Time course of Covid-19 infection</vt:lpstr>
      <vt:lpstr>Outcome of Covid-19 infection</vt:lpstr>
      <vt:lpstr>PowerPoint Presentation</vt:lpstr>
      <vt:lpstr>PowerPoint Presentation</vt:lpstr>
      <vt:lpstr>Who are at greater risk of dying from Covid-19</vt:lpstr>
      <vt:lpstr>What happens to people with a defective immune system who get Covid-19 infection?</vt:lpstr>
      <vt:lpstr>PowerPoint Presentation</vt:lpstr>
      <vt:lpstr>Make up of our Immune system</vt:lpstr>
      <vt:lpstr>PowerPoint Presentation</vt:lpstr>
      <vt:lpstr>Immune system in people with  22q 11.2 deletion :</vt:lpstr>
      <vt:lpstr>Vaccines against Covid: </vt:lpstr>
      <vt:lpstr>Vaccines what we don’t know:</vt:lpstr>
      <vt:lpstr>You tube posts to watch: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Dinakantha Kumararatne</dc:creator>
  <cp:lastModifiedBy>Steph</cp:lastModifiedBy>
  <cp:revision>2</cp:revision>
  <dcterms:created xsi:type="dcterms:W3CDTF">2020-11-29T08:44:05Z</dcterms:created>
  <dcterms:modified xsi:type="dcterms:W3CDTF">2020-12-17T10:14:22Z</dcterms:modified>
</cp:coreProperties>
</file>